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384" r:id="rId4"/>
    <p:sldId id="402" r:id="rId5"/>
    <p:sldId id="403" r:id="rId6"/>
    <p:sldId id="404" r:id="rId7"/>
    <p:sldId id="405" r:id="rId8"/>
    <p:sldId id="406" r:id="rId9"/>
    <p:sldId id="407" r:id="rId10"/>
    <p:sldId id="408" r:id="rId11"/>
    <p:sldId id="271" r:id="rId12"/>
    <p:sldId id="409" r:id="rId13"/>
  </p:sldIdLst>
  <p:sldSz cx="9144000" cy="5143500" type="screen16x9"/>
  <p:notesSz cx="6858000" cy="9144000"/>
  <p:defaultTextStyle>
    <a:defPPr>
      <a:defRPr lang="it-IT"/>
    </a:defPPr>
    <a:lvl1pPr algn="ctr" defTabSz="366702" rtl="0" fontAlgn="base" hangingPunct="0">
      <a:spcBef>
        <a:spcPct val="0"/>
      </a:spcBef>
      <a:spcAft>
        <a:spcPct val="0"/>
      </a:spcAft>
      <a:defRPr sz="1500" b="1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1pPr>
    <a:lvl2pPr indent="143492" algn="ctr" defTabSz="366702" rtl="0" fontAlgn="base" hangingPunct="0">
      <a:spcBef>
        <a:spcPct val="0"/>
      </a:spcBef>
      <a:spcAft>
        <a:spcPct val="0"/>
      </a:spcAft>
      <a:defRPr sz="1500" b="1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2pPr>
    <a:lvl3pPr indent="286984" algn="ctr" defTabSz="366702" rtl="0" fontAlgn="base" hangingPunct="0">
      <a:spcBef>
        <a:spcPct val="0"/>
      </a:spcBef>
      <a:spcAft>
        <a:spcPct val="0"/>
      </a:spcAft>
      <a:defRPr sz="1500" b="1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3pPr>
    <a:lvl4pPr indent="430477" algn="ctr" defTabSz="366702" rtl="0" fontAlgn="base" hangingPunct="0">
      <a:spcBef>
        <a:spcPct val="0"/>
      </a:spcBef>
      <a:spcAft>
        <a:spcPct val="0"/>
      </a:spcAft>
      <a:defRPr sz="1500" b="1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4pPr>
    <a:lvl5pPr indent="573969" algn="ctr" defTabSz="366702" rtl="0" fontAlgn="base" hangingPunct="0">
      <a:spcBef>
        <a:spcPct val="0"/>
      </a:spcBef>
      <a:spcAft>
        <a:spcPct val="0"/>
      </a:spcAft>
      <a:defRPr sz="1500" b="1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5pPr>
    <a:lvl6pPr marL="1434922" algn="l" defTabSz="573969" rtl="0" eaLnBrk="1" latinLnBrk="0" hangingPunct="1">
      <a:defRPr sz="1500" b="1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6pPr>
    <a:lvl7pPr marL="1721907" algn="l" defTabSz="573969" rtl="0" eaLnBrk="1" latinLnBrk="0" hangingPunct="1">
      <a:defRPr sz="1500" b="1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7pPr>
    <a:lvl8pPr marL="2008891" algn="l" defTabSz="573969" rtl="0" eaLnBrk="1" latinLnBrk="0" hangingPunct="1">
      <a:defRPr sz="1500" b="1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8pPr>
    <a:lvl9pPr marL="2295876" algn="l" defTabSz="573969" rtl="0" eaLnBrk="1" latinLnBrk="0" hangingPunct="1">
      <a:defRPr sz="1500" b="1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175" autoAdjust="0"/>
    <p:restoredTop sz="93817" autoAdjust="0"/>
  </p:normalViewPr>
  <p:slideViewPr>
    <p:cSldViewPr>
      <p:cViewPr varScale="1">
        <p:scale>
          <a:sx n="89" d="100"/>
          <a:sy n="89" d="100"/>
        </p:scale>
        <p:origin x="484" y="4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50" name="Rectangle 2"/>
          <p:cNvSpPr>
            <a:spLocks noGrp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>
                <a:sym typeface="Helvetica Neue" charset="0"/>
              </a:rPr>
              <a:t>Click to edit Master text styles</a:t>
            </a:r>
          </a:p>
          <a:p>
            <a:pPr lvl="1"/>
            <a:r>
              <a:rPr lang="it-IT" altLang="it-IT">
                <a:sym typeface="Helvetica Neue" charset="0"/>
              </a:rPr>
              <a:t>Second level</a:t>
            </a:r>
          </a:p>
          <a:p>
            <a:pPr lvl="2"/>
            <a:r>
              <a:rPr lang="it-IT" altLang="it-IT">
                <a:sym typeface="Helvetica Neue" charset="0"/>
              </a:rPr>
              <a:t>Third level</a:t>
            </a:r>
          </a:p>
          <a:p>
            <a:pPr lvl="3"/>
            <a:r>
              <a:rPr lang="it-IT" altLang="it-IT">
                <a:sym typeface="Helvetica Neue" charset="0"/>
              </a:rPr>
              <a:t>Fourth level</a:t>
            </a:r>
          </a:p>
          <a:p>
            <a:pPr lvl="4"/>
            <a:r>
              <a:rPr lang="it-IT" altLang="it-IT">
                <a:sym typeface="Helvetica Neue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83965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286984" rtl="0" fontAlgn="base" hangingPunct="0">
      <a:lnSpc>
        <a:spcPct val="117000"/>
      </a:lnSpc>
      <a:spcBef>
        <a:spcPct val="0"/>
      </a:spcBef>
      <a:spcAft>
        <a:spcPct val="0"/>
      </a:spcAft>
      <a:defRPr sz="14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1pPr>
    <a:lvl2pPr indent="143492" algn="l" defTabSz="286984" rtl="0" fontAlgn="base" hangingPunct="0">
      <a:lnSpc>
        <a:spcPct val="117000"/>
      </a:lnSpc>
      <a:spcBef>
        <a:spcPct val="0"/>
      </a:spcBef>
      <a:spcAft>
        <a:spcPct val="0"/>
      </a:spcAft>
      <a:defRPr sz="14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2pPr>
    <a:lvl3pPr indent="286984" algn="l" defTabSz="286984" rtl="0" fontAlgn="base" hangingPunct="0">
      <a:lnSpc>
        <a:spcPct val="117000"/>
      </a:lnSpc>
      <a:spcBef>
        <a:spcPct val="0"/>
      </a:spcBef>
      <a:spcAft>
        <a:spcPct val="0"/>
      </a:spcAft>
      <a:defRPr sz="14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3pPr>
    <a:lvl4pPr indent="430477" algn="l" defTabSz="286984" rtl="0" fontAlgn="base" hangingPunct="0">
      <a:lnSpc>
        <a:spcPct val="117000"/>
      </a:lnSpc>
      <a:spcBef>
        <a:spcPct val="0"/>
      </a:spcBef>
      <a:spcAft>
        <a:spcPct val="0"/>
      </a:spcAft>
      <a:defRPr sz="14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4pPr>
    <a:lvl5pPr indent="573969" algn="l" defTabSz="286984" rtl="0" fontAlgn="base" hangingPunct="0">
      <a:lnSpc>
        <a:spcPct val="117000"/>
      </a:lnSpc>
      <a:spcBef>
        <a:spcPct val="0"/>
      </a:spcBef>
      <a:spcAft>
        <a:spcPct val="0"/>
      </a:spcAft>
      <a:defRPr sz="14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5pPr>
    <a:lvl6pPr marL="1434922" algn="l" defTabSz="57396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721907" algn="l" defTabSz="57396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008891" algn="l" defTabSz="57396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295876" algn="l" defTabSz="57396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7653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6059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225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3801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35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792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3873C28-51C0-417F-ACA5-BD94CF30606C}" type="slidenum">
              <a:rPr lang="it-IT" altLang="it-IT"/>
              <a:pPr/>
              <a:t>‹#›</a:t>
            </a:fld>
            <a:endParaRPr lang="it-IT" altLang="it-IT"/>
          </a:p>
        </p:txBody>
      </p:sp>
      <p:pic>
        <p:nvPicPr>
          <p:cNvPr id="5" name="Picture 2" descr="pasted-image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07" y="758466"/>
            <a:ext cx="978917" cy="38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Text Box 3"/>
          <p:cNvSpPr txBox="1">
            <a:spLocks/>
          </p:cNvSpPr>
          <p:nvPr userDrawn="1"/>
        </p:nvSpPr>
        <p:spPr bwMode="auto">
          <a:xfrm>
            <a:off x="796975" y="1240311"/>
            <a:ext cx="2676674" cy="987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1887" tIns="31887" rIns="31887" bIns="31887" anchor="ctr">
            <a:spAutoFit/>
          </a:bodyPr>
          <a:lstStyle/>
          <a:p>
            <a:pPr algn="l"/>
            <a:r>
              <a:rPr lang="it-IT" altLang="it-IT" sz="3000" b="0" dirty="0">
                <a:solidFill>
                  <a:srgbClr val="C4ACA5"/>
                </a:solidFill>
                <a:latin typeface="COCOGOOSE" charset="0"/>
                <a:ea typeface="COCOGOOSE" charset="0"/>
                <a:cs typeface="COCOGOOSE" charset="0"/>
                <a:sym typeface="COCOGOOSE" charset="0"/>
              </a:rPr>
              <a:t>NUOVE </a:t>
            </a:r>
          </a:p>
          <a:p>
            <a:pPr algn="l"/>
            <a:r>
              <a:rPr lang="it-IT" altLang="it-IT" sz="3000" b="0" dirty="0">
                <a:solidFill>
                  <a:srgbClr val="C4ACA5"/>
                </a:solidFill>
                <a:latin typeface="COCOGOOSE" charset="0"/>
                <a:ea typeface="COCOGOOSE" charset="0"/>
                <a:cs typeface="COCOGOOSE" charset="0"/>
                <a:sym typeface="COCOGOOSE" charset="0"/>
              </a:rPr>
              <a:t>DIREZIONI</a:t>
            </a:r>
          </a:p>
        </p:txBody>
      </p:sp>
      <p:sp>
        <p:nvSpPr>
          <p:cNvPr id="7" name="Text Box 4"/>
          <p:cNvSpPr txBox="1">
            <a:spLocks/>
          </p:cNvSpPr>
          <p:nvPr userDrawn="1"/>
        </p:nvSpPr>
        <p:spPr bwMode="auto">
          <a:xfrm>
            <a:off x="810369" y="2227934"/>
            <a:ext cx="2483329" cy="52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31887" tIns="31887" rIns="31887" bIns="31887" anchor="ctr">
            <a:spAutoFit/>
          </a:bodyPr>
          <a:lstStyle/>
          <a:p>
            <a:pPr algn="l"/>
            <a:r>
              <a:rPr lang="it-IT" altLang="it-IT" b="0" dirty="0">
                <a:solidFill>
                  <a:srgbClr val="4D707B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rPr>
              <a:t>Percorso formativo per</a:t>
            </a:r>
          </a:p>
          <a:p>
            <a:pPr algn="l"/>
            <a:r>
              <a:rPr lang="it-IT" altLang="it-IT" b="0" dirty="0">
                <a:solidFill>
                  <a:srgbClr val="4D707B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rPr>
              <a:t>nuove </a:t>
            </a:r>
            <a:r>
              <a:rPr lang="it-IT" altLang="it-IT" dirty="0">
                <a:solidFill>
                  <a:srgbClr val="4D707B"/>
                </a:solidFill>
              </a:rPr>
              <a:t>leadership</a:t>
            </a:r>
            <a:r>
              <a:rPr lang="it-IT" altLang="it-IT" b="0" dirty="0">
                <a:solidFill>
                  <a:srgbClr val="4D707B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rPr>
              <a:t> educative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40507" y="3003798"/>
            <a:ext cx="4163541" cy="599379"/>
          </a:xfrm>
        </p:spPr>
        <p:txBody>
          <a:bodyPr/>
          <a:lstStyle>
            <a:lvl1pPr algn="l">
              <a:defRPr sz="1800"/>
            </a:lvl1pPr>
          </a:lstStyle>
          <a:p>
            <a:r>
              <a:rPr lang="it-IT" dirty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276741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5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B84B9B-7D7D-49F5-96F8-2E0DFE342BFF}" type="slidenum">
              <a:rPr lang="it-IT" altLang="it-IT"/>
              <a:pPr/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634746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5483351" y="483237"/>
            <a:ext cx="1772072" cy="402513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69727" y="483237"/>
            <a:ext cx="4712363" cy="4025135"/>
          </a:xfrm>
        </p:spPr>
        <p:txBody>
          <a:bodyPr vert="eaVert"/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64F2F76-3E20-40DF-8421-85E840C82276}" type="slidenum">
              <a:rPr lang="it-IT" altLang="it-IT"/>
              <a:pPr/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945364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sempl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288" y="357505"/>
            <a:ext cx="8424862" cy="4860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50"/>
              </a:lnSpc>
              <a:buNone/>
              <a:defRPr sz="1800" b="1">
                <a:solidFill>
                  <a:srgbClr val="BD2B0B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Fare clic per modificare il titolo della diapositiva</a:t>
            </a:r>
          </a:p>
        </p:txBody>
      </p:sp>
      <p:sp>
        <p:nvSpPr>
          <p:cNvPr id="9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288" y="1059657"/>
            <a:ext cx="8424862" cy="345631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350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Fare clic per modificare il testo</a:t>
            </a:r>
          </a:p>
        </p:txBody>
      </p:sp>
    </p:spTree>
    <p:extLst>
      <p:ext uri="{BB962C8B-B14F-4D97-AF65-F5344CB8AC3E}">
        <p14:creationId xmlns:p14="http://schemas.microsoft.com/office/powerpoint/2010/main" val="2908575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67136" y="1598136"/>
            <a:ext cx="7773293" cy="1102537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853606" y="2914985"/>
            <a:ext cx="6400354" cy="1314338"/>
          </a:xfrm>
        </p:spPr>
        <p:txBody>
          <a:bodyPr/>
          <a:lstStyle>
            <a:lvl1pPr marL="0" indent="0" algn="ctr">
              <a:buNone/>
              <a:defRPr/>
            </a:lvl1pPr>
            <a:lvl2pPr marL="286984" indent="0" algn="ctr">
              <a:buNone/>
              <a:defRPr/>
            </a:lvl2pPr>
            <a:lvl3pPr marL="573969" indent="0" algn="ctr">
              <a:buNone/>
              <a:defRPr/>
            </a:lvl3pPr>
            <a:lvl4pPr marL="860953" indent="0" algn="ctr">
              <a:buNone/>
              <a:defRPr/>
            </a:lvl4pPr>
            <a:lvl5pPr marL="1147938" indent="0" algn="ctr">
              <a:buNone/>
              <a:defRPr/>
            </a:lvl5pPr>
            <a:lvl6pPr marL="1434922" indent="0" algn="ctr">
              <a:buNone/>
              <a:defRPr/>
            </a:lvl6pPr>
            <a:lvl7pPr marL="1721907" indent="0" algn="ctr">
              <a:buNone/>
              <a:defRPr/>
            </a:lvl7pPr>
            <a:lvl8pPr marL="2008891" indent="0" algn="ctr">
              <a:buNone/>
              <a:defRPr/>
            </a:lvl8pPr>
            <a:lvl9pPr marL="2295876" indent="0" algn="ctr">
              <a:buNone/>
              <a:defRPr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7B82B0B-CAE6-4EC4-84E9-27059B0082F9}" type="slidenum">
              <a:rPr lang="it-IT" altLang="it-IT"/>
              <a:pPr/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0924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5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C91CD57-33C4-4F29-949F-813FF16AD513}" type="slidenum">
              <a:rPr lang="it-IT" altLang="it-IT"/>
              <a:pPr/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546092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5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73442" y="1280669"/>
            <a:ext cx="3237413" cy="3227702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065694" y="1280669"/>
            <a:ext cx="3237413" cy="3227702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10AC97-CBD2-42ED-9FCA-47A4DD1E1E5A}" type="slidenum">
              <a:rPr lang="it-IT" altLang="it-IT"/>
              <a:pPr/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723850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647" y="445264"/>
            <a:ext cx="8228707" cy="617927"/>
          </a:xfrm>
        </p:spPr>
        <p:txBody>
          <a:bodyPr/>
          <a:lstStyle>
            <a:lvl1pPr>
              <a:defRPr sz="3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647" y="1151093"/>
            <a:ext cx="3304264" cy="479691"/>
          </a:xfrm>
        </p:spPr>
        <p:txBody>
          <a:bodyPr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647" y="1630784"/>
            <a:ext cx="3304264" cy="2801641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3964432" y="1151093"/>
            <a:ext cx="3290991" cy="479691"/>
          </a:xfrm>
        </p:spPr>
        <p:txBody>
          <a:bodyPr anchor="b"/>
          <a:lstStyle>
            <a:lvl1pPr marL="0" indent="0">
              <a:buNone/>
              <a:defRPr sz="1500" b="1"/>
            </a:lvl1pPr>
            <a:lvl2pPr marL="286984" indent="0">
              <a:buNone/>
              <a:defRPr sz="1300" b="1"/>
            </a:lvl2pPr>
            <a:lvl3pPr marL="573969" indent="0">
              <a:buNone/>
              <a:defRPr sz="1100" b="1"/>
            </a:lvl3pPr>
            <a:lvl4pPr marL="860953" indent="0">
              <a:buNone/>
              <a:defRPr sz="1000" b="1"/>
            </a:lvl4pPr>
            <a:lvl5pPr marL="1147938" indent="0">
              <a:buNone/>
              <a:defRPr sz="1000" b="1"/>
            </a:lvl5pPr>
            <a:lvl6pPr marL="1434922" indent="0">
              <a:buNone/>
              <a:defRPr sz="1000" b="1"/>
            </a:lvl6pPr>
            <a:lvl7pPr marL="1721907" indent="0">
              <a:buNone/>
              <a:defRPr sz="1000" b="1"/>
            </a:lvl7pPr>
            <a:lvl8pPr marL="2008891" indent="0">
              <a:buNone/>
              <a:defRPr sz="1000" b="1"/>
            </a:lvl8pPr>
            <a:lvl9pPr marL="2295876" indent="0">
              <a:buNone/>
              <a:defRPr sz="10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3964432" y="1630784"/>
            <a:ext cx="3290991" cy="2801641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286CC07-FC87-4DB5-92C8-9F8B0E1BB9E5}" type="slidenum">
              <a:rPr lang="it-IT" altLang="it-IT"/>
              <a:pPr/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146899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5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28862AE-0ADB-4BBE-82D4-F8E6A7AF14E4}" type="slidenum">
              <a:rPr lang="it-IT" altLang="it-IT"/>
              <a:pPr/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464203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1BD5789-38CD-406D-A506-87141660FED9}" type="slidenum">
              <a:rPr lang="it-IT" altLang="it-IT"/>
              <a:pPr/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10033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647" y="521210"/>
            <a:ext cx="3008189" cy="555376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224" y="546770"/>
            <a:ext cx="3680199" cy="388565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647" y="1076586"/>
            <a:ext cx="3008189" cy="3355840"/>
          </a:xfrm>
        </p:spPr>
        <p:txBody>
          <a:bodyPr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697F47D-8A51-45CA-924D-0900D11662E0}" type="slidenum">
              <a:rPr lang="it-IT" altLang="it-IT"/>
              <a:pPr/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231984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31640" y="3251667"/>
            <a:ext cx="5486177" cy="425276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331640" y="551988"/>
            <a:ext cx="5486177" cy="2644426"/>
          </a:xfrm>
        </p:spPr>
        <p:txBody>
          <a:bodyPr/>
          <a:lstStyle>
            <a:lvl1pPr marL="0" indent="0">
              <a:buNone/>
              <a:defRPr sz="2000"/>
            </a:lvl1pPr>
            <a:lvl2pPr marL="286984" indent="0">
              <a:buNone/>
              <a:defRPr sz="1800"/>
            </a:lvl2pPr>
            <a:lvl3pPr marL="573969" indent="0">
              <a:buNone/>
              <a:defRPr sz="1500"/>
            </a:lvl3pPr>
            <a:lvl4pPr marL="860953" indent="0">
              <a:buNone/>
              <a:defRPr sz="1300"/>
            </a:lvl4pPr>
            <a:lvl5pPr marL="1147938" indent="0">
              <a:buNone/>
              <a:defRPr sz="1300"/>
            </a:lvl5pPr>
            <a:lvl6pPr marL="1434922" indent="0">
              <a:buNone/>
              <a:defRPr sz="1300"/>
            </a:lvl6pPr>
            <a:lvl7pPr marL="1721907" indent="0">
              <a:buNone/>
              <a:defRPr sz="1300"/>
            </a:lvl7pPr>
            <a:lvl8pPr marL="2008891" indent="0">
              <a:buNone/>
              <a:defRPr sz="1300"/>
            </a:lvl8pPr>
            <a:lvl9pPr marL="2295876" indent="0">
              <a:buNone/>
              <a:defRPr sz="13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331640" y="3676943"/>
            <a:ext cx="5486177" cy="603591"/>
          </a:xfrm>
        </p:spPr>
        <p:txBody>
          <a:bodyPr/>
          <a:lstStyle>
            <a:lvl1pPr marL="0" indent="0">
              <a:buNone/>
              <a:defRPr sz="900"/>
            </a:lvl1pPr>
            <a:lvl2pPr marL="286984" indent="0">
              <a:buNone/>
              <a:defRPr sz="800"/>
            </a:lvl2pPr>
            <a:lvl3pPr marL="573969" indent="0">
              <a:buNone/>
              <a:defRPr sz="600"/>
            </a:lvl3pPr>
            <a:lvl4pPr marL="860953" indent="0">
              <a:buNone/>
              <a:defRPr sz="600"/>
            </a:lvl4pPr>
            <a:lvl5pPr marL="1147938" indent="0">
              <a:buNone/>
              <a:defRPr sz="600"/>
            </a:lvl5pPr>
            <a:lvl6pPr marL="1434922" indent="0">
              <a:buNone/>
              <a:defRPr sz="600"/>
            </a:lvl6pPr>
            <a:lvl7pPr marL="1721907" indent="0">
              <a:buNone/>
              <a:defRPr sz="600"/>
            </a:lvl7pPr>
            <a:lvl8pPr marL="2008891" indent="0">
              <a:buNone/>
              <a:defRPr sz="600"/>
            </a:lvl8pPr>
            <a:lvl9pPr marL="2295876" indent="0">
              <a:buNone/>
              <a:defRPr sz="6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061EEBC-76C9-4BBB-B656-2C116EDD6236}" type="slidenum">
              <a:rPr lang="it-IT" altLang="it-IT"/>
              <a:pPr/>
              <a:t>‹#›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476659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s://www.fondazionecrfirenze.it/iniziative/nuove-direzioni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/>
          </p:cNvSpPr>
          <p:nvPr>
            <p:ph type="title"/>
          </p:nvPr>
        </p:nvSpPr>
        <p:spPr bwMode="auto">
          <a:xfrm>
            <a:off x="673442" y="559183"/>
            <a:ext cx="6581981" cy="599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31887" tIns="31887" rIns="31887" bIns="318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dirty="0">
                <a:sym typeface="Helvetica Neue Medium" charset="0"/>
              </a:rPr>
              <a:t>Click to </a:t>
            </a:r>
            <a:r>
              <a:rPr lang="it-IT" altLang="it-IT" dirty="0" err="1">
                <a:sym typeface="Helvetica Neue Medium" charset="0"/>
              </a:rPr>
              <a:t>edit</a:t>
            </a:r>
            <a:r>
              <a:rPr lang="it-IT" altLang="it-IT" dirty="0">
                <a:sym typeface="Helvetica Neue Medium" charset="0"/>
              </a:rPr>
              <a:t> Master </a:t>
            </a:r>
            <a:r>
              <a:rPr lang="it-IT" altLang="it-IT" dirty="0" err="1">
                <a:sym typeface="Helvetica Neue Medium" charset="0"/>
              </a:rPr>
              <a:t>title</a:t>
            </a:r>
            <a:r>
              <a:rPr lang="it-IT" altLang="it-IT" dirty="0">
                <a:sym typeface="Helvetica Neue Medium" charset="0"/>
              </a:rPr>
              <a:t> style</a:t>
            </a:r>
          </a:p>
        </p:txBody>
      </p:sp>
      <p:sp>
        <p:nvSpPr>
          <p:cNvPr id="1026" name="Rectangle 2"/>
          <p:cNvSpPr>
            <a:spLocks noGrp="1"/>
          </p:cNvSpPr>
          <p:nvPr>
            <p:ph type="body" idx="1"/>
          </p:nvPr>
        </p:nvSpPr>
        <p:spPr bwMode="auto">
          <a:xfrm>
            <a:off x="669726" y="1366242"/>
            <a:ext cx="6585697" cy="3066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31887" tIns="31887" rIns="31887" bIns="318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dirty="0">
                <a:sym typeface="Helvetica Neue" charset="0"/>
              </a:rPr>
              <a:t>Click to </a:t>
            </a:r>
            <a:r>
              <a:rPr lang="it-IT" altLang="it-IT" dirty="0" err="1">
                <a:sym typeface="Helvetica Neue" charset="0"/>
              </a:rPr>
              <a:t>edit</a:t>
            </a:r>
            <a:r>
              <a:rPr lang="it-IT" altLang="it-IT" dirty="0">
                <a:sym typeface="Helvetica Neue" charset="0"/>
              </a:rPr>
              <a:t> Master text </a:t>
            </a:r>
            <a:r>
              <a:rPr lang="it-IT" altLang="it-IT" dirty="0" err="1">
                <a:sym typeface="Helvetica Neue" charset="0"/>
              </a:rPr>
              <a:t>styles</a:t>
            </a:r>
            <a:endParaRPr lang="it-IT" altLang="it-IT" dirty="0">
              <a:sym typeface="Helvetica Neue" charset="0"/>
            </a:endParaRPr>
          </a:p>
          <a:p>
            <a:pPr lvl="1"/>
            <a:r>
              <a:rPr lang="it-IT" altLang="it-IT" dirty="0">
                <a:sym typeface="Helvetica Neue" charset="0"/>
              </a:rPr>
              <a:t>Second </a:t>
            </a:r>
            <a:r>
              <a:rPr lang="it-IT" altLang="it-IT" dirty="0" err="1">
                <a:sym typeface="Helvetica Neue" charset="0"/>
              </a:rPr>
              <a:t>level</a:t>
            </a:r>
            <a:endParaRPr lang="it-IT" altLang="it-IT" dirty="0">
              <a:sym typeface="Helvetica Neue" charset="0"/>
            </a:endParaRPr>
          </a:p>
          <a:p>
            <a:pPr lvl="2"/>
            <a:r>
              <a:rPr lang="it-IT" altLang="it-IT" dirty="0">
                <a:sym typeface="Helvetica Neue" charset="0"/>
              </a:rPr>
              <a:t>Third </a:t>
            </a:r>
            <a:r>
              <a:rPr lang="it-IT" altLang="it-IT" dirty="0" err="1">
                <a:sym typeface="Helvetica Neue" charset="0"/>
              </a:rPr>
              <a:t>level</a:t>
            </a:r>
            <a:endParaRPr lang="it-IT" altLang="it-IT" dirty="0">
              <a:sym typeface="Helvetica Neue" charset="0"/>
            </a:endParaRPr>
          </a:p>
          <a:p>
            <a:pPr lvl="3"/>
            <a:r>
              <a:rPr lang="it-IT" altLang="it-IT" dirty="0" err="1">
                <a:sym typeface="Helvetica Neue" charset="0"/>
              </a:rPr>
              <a:t>Fourth</a:t>
            </a:r>
            <a:r>
              <a:rPr lang="it-IT" altLang="it-IT" dirty="0">
                <a:sym typeface="Helvetica Neue" charset="0"/>
              </a:rPr>
              <a:t> </a:t>
            </a:r>
            <a:r>
              <a:rPr lang="it-IT" altLang="it-IT" dirty="0" err="1">
                <a:sym typeface="Helvetica Neue" charset="0"/>
              </a:rPr>
              <a:t>level</a:t>
            </a:r>
            <a:endParaRPr lang="it-IT" altLang="it-IT" dirty="0">
              <a:sym typeface="Helvetica Neue" charset="0"/>
            </a:endParaRPr>
          </a:p>
          <a:p>
            <a:pPr lvl="4"/>
            <a:r>
              <a:rPr lang="it-IT" altLang="it-IT" dirty="0" err="1">
                <a:sym typeface="Helvetica Neue" charset="0"/>
              </a:rPr>
              <a:t>Fifth</a:t>
            </a:r>
            <a:r>
              <a:rPr lang="it-IT" altLang="it-IT" dirty="0">
                <a:sym typeface="Helvetica Neue" charset="0"/>
              </a:rPr>
              <a:t> </a:t>
            </a:r>
            <a:r>
              <a:rPr lang="it-IT" altLang="it-IT" dirty="0" err="1">
                <a:sym typeface="Helvetica Neue" charset="0"/>
              </a:rPr>
              <a:t>level</a:t>
            </a:r>
            <a:endParaRPr lang="it-IT" altLang="it-IT" dirty="0">
              <a:sym typeface="Helvetica Neue" charset="0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sldNum" sz="quarter" idx="2"/>
          </p:nvPr>
        </p:nvSpPr>
        <p:spPr bwMode="auto">
          <a:xfrm>
            <a:off x="4449217" y="4902399"/>
            <a:ext cx="239986" cy="170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31887" tIns="31887" rIns="31887" bIns="31887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latin typeface="Helvetica Neue Light" charset="0"/>
                <a:ea typeface="Helvetica Neue Light" charset="0"/>
                <a:cs typeface="Helvetica Neue Light" charset="0"/>
                <a:sym typeface="Helvetica Neue Light" charset="0"/>
              </a:defRPr>
            </a:lvl1pPr>
          </a:lstStyle>
          <a:p>
            <a:fld id="{B6E406E3-392B-4DDE-84A5-CC7AA197EFD4}" type="slidenum">
              <a:rPr lang="it-IT" altLang="it-IT"/>
              <a:pPr/>
              <a:t>‹#›</a:t>
            </a:fld>
            <a:endParaRPr lang="it-IT" altLang="it-IT"/>
          </a:p>
        </p:txBody>
      </p:sp>
      <p:pic>
        <p:nvPicPr>
          <p:cNvPr id="6" name="Picture 3" descr="pasted-image.pdf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61" y="4698307"/>
            <a:ext cx="1233413" cy="379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4" descr="pasted-image.pdf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744920"/>
            <a:ext cx="864096" cy="275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Text Box 5"/>
          <p:cNvSpPr txBox="1">
            <a:spLocks/>
          </p:cNvSpPr>
          <p:nvPr userDrawn="1"/>
        </p:nvSpPr>
        <p:spPr bwMode="auto">
          <a:xfrm>
            <a:off x="2971911" y="4788045"/>
            <a:ext cx="2823165" cy="17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31887" tIns="31887" rIns="31887" bIns="31887" anchor="ctr">
            <a:spAutoFit/>
          </a:bodyPr>
          <a:lstStyle/>
          <a:p>
            <a:pPr algn="l"/>
            <a:r>
              <a:rPr lang="it-IT" altLang="it-IT" sz="700" b="0" dirty="0">
                <a:latin typeface="Helvetica Neue Light" charset="0"/>
                <a:ea typeface="Helvetica Neue Light" charset="0"/>
                <a:cs typeface="Helvetica Neue Light" charset="0"/>
                <a:sym typeface="Helvetica Neue Light" charset="0"/>
              </a:rPr>
              <a:t>Presentazione realizzata nel contesto del progetto Nuove Direzioni (</a:t>
            </a:r>
            <a:r>
              <a:rPr lang="it-IT" altLang="it-IT" sz="700" b="0" dirty="0">
                <a:latin typeface="Helvetica Neue Light" charset="0"/>
                <a:ea typeface="Helvetica Neue Light" charset="0"/>
                <a:cs typeface="Helvetica Neue Light" charset="0"/>
                <a:sym typeface="Helvetica Neue Light" charset="0"/>
                <a:hlinkClick r:id="rId16"/>
              </a:rPr>
              <a:t>link</a:t>
            </a:r>
            <a:r>
              <a:rPr lang="it-IT" altLang="it-IT" sz="700" b="0" dirty="0">
                <a:latin typeface="Helvetica Neue Light" charset="0"/>
                <a:ea typeface="Helvetica Neue Light" charset="0"/>
                <a:cs typeface="Helvetica Neue Light" charset="0"/>
                <a:sym typeface="Helvetica Neue Light" charset="0"/>
              </a:rPr>
              <a:t>)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366702" rtl="0" fontAlgn="base" hangingPunct="0">
        <a:spcBef>
          <a:spcPct val="0"/>
        </a:spcBef>
        <a:spcAft>
          <a:spcPct val="0"/>
        </a:spcAft>
        <a:defRPr sz="3400">
          <a:solidFill>
            <a:schemeClr val="accent6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  <a:sym typeface="Helvetica Neue Medium" charset="0"/>
        </a:defRPr>
      </a:lvl1pPr>
      <a:lvl2pPr algn="ctr" defTabSz="366702" rtl="0" fontAlgn="base" hangingPunct="0">
        <a:spcBef>
          <a:spcPct val="0"/>
        </a:spcBef>
        <a:spcAft>
          <a:spcPct val="0"/>
        </a:spcAft>
        <a:defRPr sz="5000">
          <a:solidFill>
            <a:srgbClr val="000000"/>
          </a:solidFill>
          <a:latin typeface="Helvetica Neue Medium" charset="0"/>
          <a:ea typeface="Helvetica Neue Medium" charset="0"/>
          <a:cs typeface="Helvetica Neue Medium" charset="0"/>
          <a:sym typeface="Helvetica Neue Medium" charset="0"/>
        </a:defRPr>
      </a:lvl2pPr>
      <a:lvl3pPr algn="ctr" defTabSz="366702" rtl="0" fontAlgn="base" hangingPunct="0">
        <a:spcBef>
          <a:spcPct val="0"/>
        </a:spcBef>
        <a:spcAft>
          <a:spcPct val="0"/>
        </a:spcAft>
        <a:defRPr sz="5000">
          <a:solidFill>
            <a:srgbClr val="000000"/>
          </a:solidFill>
          <a:latin typeface="Helvetica Neue Medium" charset="0"/>
          <a:ea typeface="Helvetica Neue Medium" charset="0"/>
          <a:cs typeface="Helvetica Neue Medium" charset="0"/>
          <a:sym typeface="Helvetica Neue Medium" charset="0"/>
        </a:defRPr>
      </a:lvl3pPr>
      <a:lvl4pPr algn="ctr" defTabSz="366702" rtl="0" fontAlgn="base" hangingPunct="0">
        <a:spcBef>
          <a:spcPct val="0"/>
        </a:spcBef>
        <a:spcAft>
          <a:spcPct val="0"/>
        </a:spcAft>
        <a:defRPr sz="5000">
          <a:solidFill>
            <a:srgbClr val="000000"/>
          </a:solidFill>
          <a:latin typeface="Helvetica Neue Medium" charset="0"/>
          <a:ea typeface="Helvetica Neue Medium" charset="0"/>
          <a:cs typeface="Helvetica Neue Medium" charset="0"/>
          <a:sym typeface="Helvetica Neue Medium" charset="0"/>
        </a:defRPr>
      </a:lvl4pPr>
      <a:lvl5pPr algn="ctr" defTabSz="366702" rtl="0" fontAlgn="base" hangingPunct="0">
        <a:spcBef>
          <a:spcPct val="0"/>
        </a:spcBef>
        <a:spcAft>
          <a:spcPct val="0"/>
        </a:spcAft>
        <a:defRPr sz="5000">
          <a:solidFill>
            <a:srgbClr val="000000"/>
          </a:solidFill>
          <a:latin typeface="Helvetica Neue Medium" charset="0"/>
          <a:ea typeface="Helvetica Neue Medium" charset="0"/>
          <a:cs typeface="Helvetica Neue Medium" charset="0"/>
          <a:sym typeface="Helvetica Neue Medium" charset="0"/>
        </a:defRPr>
      </a:lvl5pPr>
      <a:lvl6pPr marL="286984" algn="ctr" defTabSz="366702" rtl="0" fontAlgn="base" hangingPunct="0">
        <a:spcBef>
          <a:spcPct val="0"/>
        </a:spcBef>
        <a:spcAft>
          <a:spcPct val="0"/>
        </a:spcAft>
        <a:defRPr sz="5000">
          <a:solidFill>
            <a:srgbClr val="000000"/>
          </a:solidFill>
          <a:latin typeface="Helvetica Neue Medium" charset="0"/>
          <a:ea typeface="Helvetica Neue Medium" charset="0"/>
          <a:cs typeface="Helvetica Neue Medium" charset="0"/>
          <a:sym typeface="Helvetica Neue Medium" charset="0"/>
        </a:defRPr>
      </a:lvl6pPr>
      <a:lvl7pPr marL="573969" algn="ctr" defTabSz="366702" rtl="0" fontAlgn="base" hangingPunct="0">
        <a:spcBef>
          <a:spcPct val="0"/>
        </a:spcBef>
        <a:spcAft>
          <a:spcPct val="0"/>
        </a:spcAft>
        <a:defRPr sz="5000">
          <a:solidFill>
            <a:srgbClr val="000000"/>
          </a:solidFill>
          <a:latin typeface="Helvetica Neue Medium" charset="0"/>
          <a:ea typeface="Helvetica Neue Medium" charset="0"/>
          <a:cs typeface="Helvetica Neue Medium" charset="0"/>
          <a:sym typeface="Helvetica Neue Medium" charset="0"/>
        </a:defRPr>
      </a:lvl7pPr>
      <a:lvl8pPr marL="860953" algn="ctr" defTabSz="366702" rtl="0" fontAlgn="base" hangingPunct="0">
        <a:spcBef>
          <a:spcPct val="0"/>
        </a:spcBef>
        <a:spcAft>
          <a:spcPct val="0"/>
        </a:spcAft>
        <a:defRPr sz="5000">
          <a:solidFill>
            <a:srgbClr val="000000"/>
          </a:solidFill>
          <a:latin typeface="Helvetica Neue Medium" charset="0"/>
          <a:ea typeface="Helvetica Neue Medium" charset="0"/>
          <a:cs typeface="Helvetica Neue Medium" charset="0"/>
          <a:sym typeface="Helvetica Neue Medium" charset="0"/>
        </a:defRPr>
      </a:lvl8pPr>
      <a:lvl9pPr marL="1147938" algn="ctr" defTabSz="366702" rtl="0" fontAlgn="base" hangingPunct="0">
        <a:spcBef>
          <a:spcPct val="0"/>
        </a:spcBef>
        <a:spcAft>
          <a:spcPct val="0"/>
        </a:spcAft>
        <a:defRPr sz="5000">
          <a:solidFill>
            <a:srgbClr val="000000"/>
          </a:solidFill>
          <a:latin typeface="Helvetica Neue Medium" charset="0"/>
          <a:ea typeface="Helvetica Neue Medium" charset="0"/>
          <a:cs typeface="Helvetica Neue Medium" charset="0"/>
          <a:sym typeface="Helvetica Neue Medium" charset="0"/>
        </a:defRPr>
      </a:lvl9pPr>
    </p:titleStyle>
    <p:bodyStyle>
      <a:lvl1pPr marL="279013" indent="-279013" algn="l" defTabSz="366702" rtl="0" fontAlgn="base" hangingPunct="0">
        <a:spcBef>
          <a:spcPts val="2636"/>
        </a:spcBef>
        <a:spcAft>
          <a:spcPct val="0"/>
        </a:spcAft>
        <a:buSzPct val="145000"/>
        <a:buChar char="•"/>
        <a:defRPr sz="1800">
          <a:solidFill>
            <a:srgbClr val="000000"/>
          </a:solidFill>
          <a:latin typeface="+mn-lt"/>
          <a:ea typeface="+mn-ea"/>
          <a:cs typeface="+mn-cs"/>
          <a:sym typeface="Helvetica Neue" charset="0"/>
        </a:defRPr>
      </a:lvl1pPr>
      <a:lvl2pPr marL="558025" indent="-279013" algn="l" defTabSz="366702" rtl="0" fontAlgn="base" hangingPunct="0">
        <a:spcBef>
          <a:spcPts val="2636"/>
        </a:spcBef>
        <a:spcAft>
          <a:spcPct val="0"/>
        </a:spcAft>
        <a:buSzPct val="145000"/>
        <a:buChar char="•"/>
        <a:defRPr sz="1800">
          <a:solidFill>
            <a:srgbClr val="000000"/>
          </a:solidFill>
          <a:latin typeface="+mn-lt"/>
          <a:ea typeface="+mn-ea"/>
          <a:cs typeface="+mn-cs"/>
          <a:sym typeface="Helvetica Neue" charset="0"/>
        </a:defRPr>
      </a:lvl2pPr>
      <a:lvl3pPr marL="837038" indent="-279013" algn="l" defTabSz="366702" rtl="0" fontAlgn="base" hangingPunct="0">
        <a:spcBef>
          <a:spcPts val="2636"/>
        </a:spcBef>
        <a:spcAft>
          <a:spcPct val="0"/>
        </a:spcAft>
        <a:buSzPct val="145000"/>
        <a:buChar char="•"/>
        <a:defRPr sz="1800">
          <a:solidFill>
            <a:srgbClr val="000000"/>
          </a:solidFill>
          <a:latin typeface="+mn-lt"/>
          <a:ea typeface="+mn-ea"/>
          <a:cs typeface="+mn-cs"/>
          <a:sym typeface="Helvetica Neue" charset="0"/>
        </a:defRPr>
      </a:lvl3pPr>
      <a:lvl4pPr marL="1116051" indent="-279013" algn="l" defTabSz="366702" rtl="0" fontAlgn="base" hangingPunct="0">
        <a:spcBef>
          <a:spcPts val="2636"/>
        </a:spcBef>
        <a:spcAft>
          <a:spcPct val="0"/>
        </a:spcAft>
        <a:buSzPct val="145000"/>
        <a:buChar char="•"/>
        <a:defRPr sz="1800">
          <a:solidFill>
            <a:srgbClr val="000000"/>
          </a:solidFill>
          <a:latin typeface="+mn-lt"/>
          <a:ea typeface="+mn-ea"/>
          <a:cs typeface="+mn-cs"/>
          <a:sym typeface="Helvetica Neue" charset="0"/>
        </a:defRPr>
      </a:lvl4pPr>
      <a:lvl5pPr marL="1395063" indent="-279013" algn="l" defTabSz="366702" rtl="0" fontAlgn="base" hangingPunct="0">
        <a:spcBef>
          <a:spcPts val="2636"/>
        </a:spcBef>
        <a:spcAft>
          <a:spcPct val="0"/>
        </a:spcAft>
        <a:buSzPct val="145000"/>
        <a:buChar char="•"/>
        <a:defRPr sz="1800">
          <a:solidFill>
            <a:srgbClr val="000000"/>
          </a:solidFill>
          <a:latin typeface="+mn-lt"/>
          <a:ea typeface="+mn-ea"/>
          <a:cs typeface="+mn-cs"/>
          <a:sym typeface="Helvetica Neue" charset="0"/>
        </a:defRPr>
      </a:lvl5pPr>
      <a:lvl6pPr marL="1682048" indent="-279013" algn="l" defTabSz="366702" rtl="0" fontAlgn="base" hangingPunct="0">
        <a:spcBef>
          <a:spcPts val="2636"/>
        </a:spcBef>
        <a:spcAft>
          <a:spcPct val="0"/>
        </a:spcAft>
        <a:buSzPct val="145000"/>
        <a:buChar char="•"/>
        <a:defRPr sz="2000">
          <a:solidFill>
            <a:srgbClr val="000000"/>
          </a:solidFill>
          <a:latin typeface="+mn-lt"/>
          <a:ea typeface="+mn-ea"/>
          <a:cs typeface="+mn-cs"/>
          <a:sym typeface="Helvetica Neue" charset="0"/>
        </a:defRPr>
      </a:lvl6pPr>
      <a:lvl7pPr marL="1969032" indent="-279013" algn="l" defTabSz="366702" rtl="0" fontAlgn="base" hangingPunct="0">
        <a:spcBef>
          <a:spcPts val="2636"/>
        </a:spcBef>
        <a:spcAft>
          <a:spcPct val="0"/>
        </a:spcAft>
        <a:buSzPct val="145000"/>
        <a:buChar char="•"/>
        <a:defRPr sz="2000">
          <a:solidFill>
            <a:srgbClr val="000000"/>
          </a:solidFill>
          <a:latin typeface="+mn-lt"/>
          <a:ea typeface="+mn-ea"/>
          <a:cs typeface="+mn-cs"/>
          <a:sym typeface="Helvetica Neue" charset="0"/>
        </a:defRPr>
      </a:lvl7pPr>
      <a:lvl8pPr marL="2256017" indent="-279013" algn="l" defTabSz="366702" rtl="0" fontAlgn="base" hangingPunct="0">
        <a:spcBef>
          <a:spcPts val="2636"/>
        </a:spcBef>
        <a:spcAft>
          <a:spcPct val="0"/>
        </a:spcAft>
        <a:buSzPct val="145000"/>
        <a:buChar char="•"/>
        <a:defRPr sz="2000">
          <a:solidFill>
            <a:srgbClr val="000000"/>
          </a:solidFill>
          <a:latin typeface="+mn-lt"/>
          <a:ea typeface="+mn-ea"/>
          <a:cs typeface="+mn-cs"/>
          <a:sym typeface="Helvetica Neue" charset="0"/>
        </a:defRPr>
      </a:lvl8pPr>
      <a:lvl9pPr marL="2543001" indent="-279013" algn="l" defTabSz="366702" rtl="0" fontAlgn="base" hangingPunct="0">
        <a:spcBef>
          <a:spcPts val="2636"/>
        </a:spcBef>
        <a:spcAft>
          <a:spcPct val="0"/>
        </a:spcAft>
        <a:buSzPct val="145000"/>
        <a:buChar char="•"/>
        <a:defRPr sz="2000">
          <a:solidFill>
            <a:srgbClr val="000000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it-IT"/>
      </a:defPPr>
      <a:lvl1pPr marL="0" algn="l" defTabSz="57396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6984" algn="l" defTabSz="57396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73969" algn="l" defTabSz="57396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60953" algn="l" defTabSz="57396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7938" algn="l" defTabSz="57396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34922" algn="l" defTabSz="57396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21907" algn="l" defTabSz="57396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008891" algn="l" defTabSz="57396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95876" algn="l" defTabSz="57396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hyperlink" Target="https://www.youtube.com/watch?v=bb7chaov2Xw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ilippodalfiore.com/blog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mbinonaturale.it/2013/07/importanza-educazione-natura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positivepsychologyprogram.com/classification-character-strengths-virtues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suraadiq.blogspot.com/2012/12/the-individual-over-society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/>
          </p:cNvSpPr>
          <p:nvPr/>
        </p:nvSpPr>
        <p:spPr bwMode="auto">
          <a:xfrm>
            <a:off x="796974" y="1501921"/>
            <a:ext cx="5503218" cy="4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1887" tIns="31887" rIns="31887" bIns="31887" anchor="ctr">
            <a:spAutoFit/>
          </a:bodyPr>
          <a:lstStyle/>
          <a:p>
            <a:pPr algn="l"/>
            <a:r>
              <a:rPr lang="it-IT" altLang="it-IT" sz="2600" dirty="0">
                <a:solidFill>
                  <a:srgbClr val="0070C0"/>
                </a:solidFill>
                <a:latin typeface="COCOGOOSE" charset="0"/>
                <a:ea typeface="COCOGOOSE" charset="0"/>
                <a:cs typeface="COCOGOOSE" charset="0"/>
                <a:sym typeface="COCOGOOSE" charset="0"/>
              </a:rPr>
              <a:t>Quale scuola per il mondo che cambia?</a:t>
            </a:r>
          </a:p>
        </p:txBody>
      </p:sp>
      <p:sp>
        <p:nvSpPr>
          <p:cNvPr id="3076" name="Text Box 4"/>
          <p:cNvSpPr txBox="1">
            <a:spLocks/>
          </p:cNvSpPr>
          <p:nvPr/>
        </p:nvSpPr>
        <p:spPr bwMode="auto">
          <a:xfrm>
            <a:off x="840507" y="1961045"/>
            <a:ext cx="2282953" cy="295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31887" tIns="31887" rIns="31887" bIns="31887" anchor="ctr">
            <a:spAutoFit/>
          </a:bodyPr>
          <a:lstStyle/>
          <a:p>
            <a:pPr algn="l"/>
            <a:r>
              <a:rPr lang="it-IT" altLang="it-IT" b="0" dirty="0">
                <a:solidFill>
                  <a:srgbClr val="4D707B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rPr>
              <a:t>Alcuni spunti di riflessione</a:t>
            </a:r>
          </a:p>
        </p:txBody>
      </p:sp>
      <p:sp>
        <p:nvSpPr>
          <p:cNvPr id="9" name="Text Box 4"/>
          <p:cNvSpPr txBox="1">
            <a:spLocks/>
          </p:cNvSpPr>
          <p:nvPr/>
        </p:nvSpPr>
        <p:spPr bwMode="auto">
          <a:xfrm>
            <a:off x="840507" y="2869393"/>
            <a:ext cx="1468627" cy="52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31887" tIns="31887" rIns="31887" bIns="31887" anchor="ctr">
            <a:spAutoFit/>
          </a:bodyPr>
          <a:lstStyle/>
          <a:p>
            <a:pPr algn="l"/>
            <a:r>
              <a:rPr lang="it-IT" altLang="it-IT" b="0" i="1" dirty="0">
                <a:solidFill>
                  <a:srgbClr val="0070C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rPr>
              <a:t>Filippo Dal Fiore</a:t>
            </a:r>
          </a:p>
          <a:p>
            <a:pPr algn="l"/>
            <a:r>
              <a:rPr lang="it-IT" altLang="it-IT" b="0" i="1" dirty="0">
                <a:solidFill>
                  <a:srgbClr val="0070C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rPr>
              <a:t>25 Marzo 2020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3">
            <a:extLst>
              <a:ext uri="{FF2B5EF4-FFF2-40B4-BE49-F238E27FC236}">
                <a16:creationId xmlns:a16="http://schemas.microsoft.com/office/drawing/2014/main" id="{E1B0A275-D97E-4883-B97A-E6FE48CEE2AD}"/>
              </a:ext>
            </a:extLst>
          </p:cNvPr>
          <p:cNvSpPr txBox="1">
            <a:spLocks/>
          </p:cNvSpPr>
          <p:nvPr/>
        </p:nvSpPr>
        <p:spPr>
          <a:xfrm>
            <a:off x="13867" y="577181"/>
            <a:ext cx="8396186" cy="557877"/>
          </a:xfrm>
          <a:prstGeom prst="rect">
            <a:avLst/>
          </a:prstGeom>
        </p:spPr>
        <p:txBody>
          <a:bodyPr/>
          <a:lstStyle>
            <a:lvl1pPr algn="ctr" defTabSz="366702" rtl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Helvetica Neue Medium" charset="0"/>
              </a:defRPr>
            </a:lvl1pPr>
            <a:lvl2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2pPr>
            <a:lvl3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3pPr>
            <a:lvl4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4pPr>
            <a:lvl5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5pPr>
            <a:lvl6pPr marL="286984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6pPr>
            <a:lvl7pPr marL="573969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7pPr>
            <a:lvl8pPr marL="860953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8pPr>
            <a:lvl9pPr marL="1147938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9pPr>
          </a:lstStyle>
          <a:p>
            <a:r>
              <a:rPr lang="it-IT" sz="1200" b="0" kern="0" dirty="0">
                <a:solidFill>
                  <a:srgbClr val="0070C0"/>
                </a:solidFill>
              </a:rPr>
              <a:t>Le sfide di un mondo che cambia</a:t>
            </a:r>
            <a:r>
              <a:rPr lang="it-IT" sz="2000" b="0" kern="0" dirty="0">
                <a:solidFill>
                  <a:srgbClr val="0070C0"/>
                </a:solidFill>
              </a:rPr>
              <a:t>: Tutela del benessere degli insegnanti</a:t>
            </a:r>
            <a:endParaRPr lang="it-IT" sz="2000" kern="0" dirty="0">
              <a:solidFill>
                <a:srgbClr val="0070C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546D8C-21B4-44E7-AE08-F5F6745C1014}"/>
              </a:ext>
            </a:extLst>
          </p:cNvPr>
          <p:cNvSpPr txBox="1"/>
          <p:nvPr/>
        </p:nvSpPr>
        <p:spPr>
          <a:xfrm>
            <a:off x="3688006" y="1779662"/>
            <a:ext cx="633670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400" b="0" dirty="0"/>
              <a:t>In quali e quanti modi può la scuola </a:t>
            </a:r>
            <a:br>
              <a:rPr lang="it-IT" sz="1400" b="0" dirty="0"/>
            </a:br>
            <a:r>
              <a:rPr lang="it-IT" sz="1400" dirty="0"/>
              <a:t>aumentare la tutela del benessere psico-fisico </a:t>
            </a:r>
            <a:br>
              <a:rPr lang="it-IT" sz="1400" dirty="0"/>
            </a:br>
            <a:r>
              <a:rPr lang="it-IT" sz="1400" b="0" dirty="0"/>
              <a:t>degli insegnanti e di tutti i propri operatori?</a:t>
            </a:r>
          </a:p>
          <a:p>
            <a:endParaRPr lang="it-IT" sz="1400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400" b="0" dirty="0"/>
              <a:t>Come rendere il mestiere dell’insegnante </a:t>
            </a:r>
            <a:br>
              <a:rPr lang="it-IT" sz="1400" b="0" dirty="0"/>
            </a:br>
            <a:r>
              <a:rPr lang="it-IT" sz="1400" dirty="0"/>
              <a:t>più collaborativo</a:t>
            </a:r>
            <a:r>
              <a:rPr lang="it-IT" sz="1400" b="0" dirty="0"/>
              <a:t>?</a:t>
            </a:r>
            <a:br>
              <a:rPr lang="it-IT" sz="1400" b="0" dirty="0"/>
            </a:br>
            <a:endParaRPr lang="it-IT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1F453D-E78B-4E14-AE5E-6CA7725DDC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322646"/>
            <a:ext cx="3860271" cy="289520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4C6E7CA-6602-4175-94F5-FB06CA31A654}"/>
              </a:ext>
            </a:extLst>
          </p:cNvPr>
          <p:cNvSpPr txBox="1"/>
          <p:nvPr/>
        </p:nvSpPr>
        <p:spPr>
          <a:xfrm>
            <a:off x="1979712" y="4245120"/>
            <a:ext cx="172819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 b="0" dirty="0"/>
              <a:t>© </a:t>
            </a:r>
            <a:r>
              <a:rPr lang="it-IT" sz="700" b="0" dirty="0" err="1"/>
              <a:t>Thinkstock</a:t>
            </a:r>
            <a:r>
              <a:rPr lang="it-IT" sz="700" b="0" dirty="0"/>
              <a:t> by </a:t>
            </a:r>
            <a:r>
              <a:rPr lang="it-IT" sz="700" b="0" dirty="0" err="1"/>
              <a:t>Getty</a:t>
            </a:r>
            <a:r>
              <a:rPr lang="it-IT" sz="700" b="0" dirty="0"/>
              <a:t> Images</a:t>
            </a:r>
            <a:endParaRPr lang="en-US" sz="700" b="0" dirty="0"/>
          </a:p>
        </p:txBody>
      </p:sp>
    </p:spTree>
    <p:extLst>
      <p:ext uri="{BB962C8B-B14F-4D97-AF65-F5344CB8AC3E}">
        <p14:creationId xmlns:p14="http://schemas.microsoft.com/office/powerpoint/2010/main" val="34359977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3C390-DD14-4CCA-A3C1-14BECCC3C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972" y="483518"/>
            <a:ext cx="7286056" cy="599379"/>
          </a:xfrm>
        </p:spPr>
        <p:txBody>
          <a:bodyPr/>
          <a:lstStyle/>
          <a:p>
            <a:r>
              <a:rPr lang="it-IT" sz="2000" dirty="0">
                <a:solidFill>
                  <a:srgbClr val="0070C0"/>
                </a:solidFill>
              </a:rPr>
              <a:t>Conclusione: la parola agli studenti che hanno a cuore il mondo</a:t>
            </a:r>
            <a:endParaRPr lang="en-US" sz="2000" dirty="0">
              <a:solidFill>
                <a:srgbClr val="0070C0"/>
              </a:solidFill>
            </a:endParaRPr>
          </a:p>
        </p:txBody>
      </p:sp>
      <p:pic>
        <p:nvPicPr>
          <p:cNvPr id="9" name="Picture 8">
            <a:hlinkClick r:id="rId2"/>
            <a:extLst>
              <a:ext uri="{FF2B5EF4-FFF2-40B4-BE49-F238E27FC236}">
                <a16:creationId xmlns:a16="http://schemas.microsoft.com/office/drawing/2014/main" id="{03B169BC-72AE-4590-AFE3-C6406574A7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294" y="1203598"/>
            <a:ext cx="5724128" cy="321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696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CF13D-E497-4BD2-87B3-202E47168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0070C0"/>
                </a:solidFill>
              </a:rPr>
              <a:t>Grazie!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11BE8E-BEAE-4D1C-8A09-6CD792827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038658"/>
            <a:ext cx="6585697" cy="3066183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Per approfondimenti, visita il mio blog sul mondo che cambia:</a:t>
            </a:r>
            <a:br>
              <a:rPr lang="it-IT" dirty="0"/>
            </a:br>
            <a:r>
              <a:rPr lang="en-US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http://www.filippodalfiore.com/blog/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474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683568" y="574637"/>
            <a:ext cx="6733873" cy="586587"/>
          </a:xfrm>
        </p:spPr>
        <p:txBody>
          <a:bodyPr/>
          <a:lstStyle/>
          <a:p>
            <a:r>
              <a:rPr lang="it-IT" sz="2000" dirty="0">
                <a:solidFill>
                  <a:srgbClr val="0070C0"/>
                </a:solidFill>
              </a:rPr>
              <a:t>Premessa: la voce gli studenti per il futuro di tutti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A7EAE1-CB49-4367-A93C-937242CD10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73" y="1366562"/>
            <a:ext cx="3838031" cy="205092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6DFA4A9-2172-4809-AC1B-BE5BC2CA7D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60" y="1491630"/>
            <a:ext cx="3446127" cy="22817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D7762C-EBE3-46D1-8829-178DA6E8D5D6}"/>
              </a:ext>
            </a:extLst>
          </p:cNvPr>
          <p:cNvSpPr txBox="1"/>
          <p:nvPr/>
        </p:nvSpPr>
        <p:spPr>
          <a:xfrm>
            <a:off x="539552" y="3622821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0" dirty="0"/>
              <a:t>Greta </a:t>
            </a:r>
            <a:r>
              <a:rPr lang="it-IT" sz="1200" b="0" dirty="0" err="1"/>
              <a:t>Thunberg</a:t>
            </a:r>
            <a:r>
              <a:rPr lang="it-IT" sz="1200" b="0" dirty="0"/>
              <a:t>, </a:t>
            </a:r>
            <a:br>
              <a:rPr lang="it-IT" sz="1200" b="0" dirty="0"/>
            </a:br>
            <a:r>
              <a:rPr lang="it-IT" sz="1200" b="0" dirty="0"/>
              <a:t>Fondatrice del Movimento Globale </a:t>
            </a:r>
            <a:r>
              <a:rPr lang="it-IT" sz="1200" b="0" i="1" dirty="0" err="1"/>
              <a:t>Fridays</a:t>
            </a:r>
            <a:r>
              <a:rPr lang="it-IT" sz="1200" b="0" i="1" dirty="0"/>
              <a:t> For Future</a:t>
            </a:r>
            <a:r>
              <a:rPr lang="it-IT" sz="1200" b="0" dirty="0"/>
              <a:t>, 16 anni</a:t>
            </a:r>
            <a:endParaRPr lang="en-US" sz="1200" b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A57EF5-042C-4F28-AB2B-7EC379918DF2}"/>
              </a:ext>
            </a:extLst>
          </p:cNvPr>
          <p:cNvSpPr txBox="1"/>
          <p:nvPr/>
        </p:nvSpPr>
        <p:spPr>
          <a:xfrm>
            <a:off x="4319974" y="3922532"/>
            <a:ext cx="3204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0" dirty="0"/>
              <a:t>Felix </a:t>
            </a:r>
            <a:r>
              <a:rPr lang="it-IT" sz="1200" b="0" dirty="0" err="1"/>
              <a:t>Finkbeiner</a:t>
            </a:r>
            <a:r>
              <a:rPr lang="it-IT" sz="1200" b="0" dirty="0"/>
              <a:t>, </a:t>
            </a:r>
            <a:br>
              <a:rPr lang="it-IT" sz="1200" b="0" dirty="0"/>
            </a:br>
            <a:r>
              <a:rPr lang="it-IT" sz="1200" b="0" dirty="0"/>
              <a:t>Fondatore dell’organizzazione </a:t>
            </a:r>
            <a:br>
              <a:rPr lang="it-IT" sz="1200" b="0" dirty="0"/>
            </a:br>
            <a:r>
              <a:rPr lang="it-IT" sz="1200" b="0" i="1" dirty="0"/>
              <a:t>Plant for the Planet</a:t>
            </a:r>
            <a:r>
              <a:rPr lang="it-IT" sz="1200" b="0" dirty="0"/>
              <a:t>, quando aveva 10 anni</a:t>
            </a:r>
            <a:endParaRPr lang="en-US" sz="1200" b="0"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3">
            <a:extLst>
              <a:ext uri="{FF2B5EF4-FFF2-40B4-BE49-F238E27FC236}">
                <a16:creationId xmlns:a16="http://schemas.microsoft.com/office/drawing/2014/main" id="{E1B0A275-D97E-4883-B97A-E6FE48CEE2AD}"/>
              </a:ext>
            </a:extLst>
          </p:cNvPr>
          <p:cNvSpPr txBox="1">
            <a:spLocks/>
          </p:cNvSpPr>
          <p:nvPr/>
        </p:nvSpPr>
        <p:spPr>
          <a:xfrm>
            <a:off x="568302" y="699542"/>
            <a:ext cx="6733873" cy="557877"/>
          </a:xfrm>
          <a:prstGeom prst="rect">
            <a:avLst/>
          </a:prstGeom>
        </p:spPr>
        <p:txBody>
          <a:bodyPr/>
          <a:lstStyle>
            <a:lvl1pPr algn="ctr" defTabSz="366702" rtl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Helvetica Neue Medium" charset="0"/>
              </a:defRPr>
            </a:lvl1pPr>
            <a:lvl2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2pPr>
            <a:lvl3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3pPr>
            <a:lvl4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4pPr>
            <a:lvl5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5pPr>
            <a:lvl6pPr marL="286984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6pPr>
            <a:lvl7pPr marL="573969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7pPr>
            <a:lvl8pPr marL="860953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8pPr>
            <a:lvl9pPr marL="1147938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9pPr>
          </a:lstStyle>
          <a:p>
            <a:r>
              <a:rPr lang="it-IT" sz="1200" b="0" kern="0" dirty="0">
                <a:solidFill>
                  <a:srgbClr val="0070C0"/>
                </a:solidFill>
              </a:rPr>
              <a:t>Le sfide di un mondo che cambia</a:t>
            </a:r>
            <a:r>
              <a:rPr lang="it-IT" sz="2000" b="0" kern="0" dirty="0">
                <a:solidFill>
                  <a:srgbClr val="0070C0"/>
                </a:solidFill>
              </a:rPr>
              <a:t>: </a:t>
            </a:r>
            <a:r>
              <a:rPr lang="it-IT" sz="2000" kern="0" dirty="0">
                <a:solidFill>
                  <a:srgbClr val="0070C0"/>
                </a:solidFill>
              </a:rPr>
              <a:t>Tutela del pianeta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546D8C-21B4-44E7-AE08-F5F6745C1014}"/>
              </a:ext>
            </a:extLst>
          </p:cNvPr>
          <p:cNvSpPr txBox="1"/>
          <p:nvPr/>
        </p:nvSpPr>
        <p:spPr>
          <a:xfrm>
            <a:off x="4037090" y="1851670"/>
            <a:ext cx="49685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400" b="0" dirty="0"/>
              <a:t>In </a:t>
            </a:r>
            <a:r>
              <a:rPr lang="it-IT" sz="1400" dirty="0"/>
              <a:t>quali e quanti modi </a:t>
            </a:r>
            <a:r>
              <a:rPr lang="it-IT" sz="1400" b="0" dirty="0"/>
              <a:t>la scuola sta considerando</a:t>
            </a:r>
            <a:br>
              <a:rPr lang="it-IT" sz="1400" b="0" dirty="0"/>
            </a:br>
            <a:r>
              <a:rPr lang="it-IT" sz="1400" b="0" dirty="0"/>
              <a:t>l’emergenza ambientale planetaria e sta battendosi per contrastarla?</a:t>
            </a:r>
            <a:br>
              <a:rPr lang="it-IT" sz="1400" b="0" dirty="0"/>
            </a:br>
            <a:endParaRPr lang="it-IT" sz="1400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400" b="0" dirty="0"/>
              <a:t>In quali modi può la scuola educare i giovani </a:t>
            </a:r>
            <a:br>
              <a:rPr lang="it-IT" sz="1400" b="0" dirty="0"/>
            </a:br>
            <a:r>
              <a:rPr lang="it-IT" sz="1400" b="0" dirty="0"/>
              <a:t>non solo a conoscere la Natura,</a:t>
            </a:r>
          </a:p>
          <a:p>
            <a:r>
              <a:rPr lang="it-IT" sz="1400" b="0" dirty="0"/>
              <a:t>ma anche ad </a:t>
            </a:r>
            <a:r>
              <a:rPr lang="it-IT" sz="1400" dirty="0"/>
              <a:t>amarla e rispettarla</a:t>
            </a:r>
            <a:r>
              <a:rPr lang="it-IT" sz="1400" b="0" dirty="0"/>
              <a:t>?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t-IT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532776-EA49-45C4-959E-03824BBC7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63638"/>
            <a:ext cx="3920354" cy="24639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41E7AC0-2C7B-46B7-94E1-302F6D8115E5}"/>
              </a:ext>
            </a:extLst>
          </p:cNvPr>
          <p:cNvSpPr txBox="1"/>
          <p:nvPr/>
        </p:nvSpPr>
        <p:spPr>
          <a:xfrm>
            <a:off x="1475656" y="4027562"/>
            <a:ext cx="10801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b="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Fonte</a:t>
            </a:r>
            <a:endParaRPr lang="en-US" sz="8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513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3">
            <a:extLst>
              <a:ext uri="{FF2B5EF4-FFF2-40B4-BE49-F238E27FC236}">
                <a16:creationId xmlns:a16="http://schemas.microsoft.com/office/drawing/2014/main" id="{E1B0A275-D97E-4883-B97A-E6FE48CEE2AD}"/>
              </a:ext>
            </a:extLst>
          </p:cNvPr>
          <p:cNvSpPr txBox="1">
            <a:spLocks/>
          </p:cNvSpPr>
          <p:nvPr/>
        </p:nvSpPr>
        <p:spPr>
          <a:xfrm>
            <a:off x="568302" y="699542"/>
            <a:ext cx="6884018" cy="557877"/>
          </a:xfrm>
          <a:prstGeom prst="rect">
            <a:avLst/>
          </a:prstGeom>
        </p:spPr>
        <p:txBody>
          <a:bodyPr/>
          <a:lstStyle>
            <a:lvl1pPr algn="ctr" defTabSz="366702" rtl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Helvetica Neue Medium" charset="0"/>
              </a:defRPr>
            </a:lvl1pPr>
            <a:lvl2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2pPr>
            <a:lvl3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3pPr>
            <a:lvl4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4pPr>
            <a:lvl5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5pPr>
            <a:lvl6pPr marL="286984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6pPr>
            <a:lvl7pPr marL="573969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7pPr>
            <a:lvl8pPr marL="860953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8pPr>
            <a:lvl9pPr marL="1147938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9pPr>
          </a:lstStyle>
          <a:p>
            <a:r>
              <a:rPr lang="it-IT" sz="1200" b="0" kern="0" dirty="0">
                <a:solidFill>
                  <a:srgbClr val="0070C0"/>
                </a:solidFill>
              </a:rPr>
              <a:t>Le sfide di un mondo che cambia</a:t>
            </a:r>
            <a:r>
              <a:rPr lang="it-IT" sz="2000" b="0" kern="0" dirty="0">
                <a:solidFill>
                  <a:srgbClr val="0070C0"/>
                </a:solidFill>
              </a:rPr>
              <a:t>: </a:t>
            </a:r>
            <a:r>
              <a:rPr lang="it-IT" sz="2000" kern="0" dirty="0">
                <a:solidFill>
                  <a:srgbClr val="0070C0"/>
                </a:solidFill>
              </a:rPr>
              <a:t>Mutuo arricchimento tra culture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546D8C-21B4-44E7-AE08-F5F6745C1014}"/>
              </a:ext>
            </a:extLst>
          </p:cNvPr>
          <p:cNvSpPr txBox="1"/>
          <p:nvPr/>
        </p:nvSpPr>
        <p:spPr>
          <a:xfrm>
            <a:off x="3563888" y="1889785"/>
            <a:ext cx="496855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400" b="0" dirty="0"/>
              <a:t>In quali e quanti modi può la scuola insegnare </a:t>
            </a:r>
            <a:br>
              <a:rPr lang="it-IT" sz="1400" b="0" dirty="0"/>
            </a:br>
            <a:r>
              <a:rPr lang="it-IT" sz="1400" b="0" dirty="0"/>
              <a:t>ai ragazzi che </a:t>
            </a:r>
            <a:r>
              <a:rPr lang="it-IT" sz="1400" dirty="0"/>
              <a:t>la diversità umana è una risorsa</a:t>
            </a:r>
            <a:r>
              <a:rPr lang="it-IT" sz="1400" b="0" dirty="0"/>
              <a:t>?</a:t>
            </a:r>
          </a:p>
          <a:p>
            <a:endParaRPr lang="it-IT" sz="1400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400" dirty="0"/>
              <a:t>Quali aspetti delle culture </a:t>
            </a:r>
            <a:r>
              <a:rPr lang="it-IT" sz="1400" b="0" dirty="0"/>
              <a:t>la scuola educa </a:t>
            </a:r>
            <a:br>
              <a:rPr lang="it-IT" sz="1400" b="0" dirty="0"/>
            </a:br>
            <a:r>
              <a:rPr lang="it-IT" sz="1400" b="0" dirty="0"/>
              <a:t>a riconoscere e a valorizzare? In che modi?</a:t>
            </a:r>
            <a:br>
              <a:rPr lang="it-IT" sz="1400" b="0" dirty="0"/>
            </a:br>
            <a:endParaRPr lang="it-IT" sz="1400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t-IT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1C9695-4870-4D92-8AD0-33E83F5B51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83224"/>
            <a:ext cx="2398699" cy="28597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EC3AFFA-3DCD-42EA-B77E-71115633579D}"/>
              </a:ext>
            </a:extLst>
          </p:cNvPr>
          <p:cNvSpPr txBox="1"/>
          <p:nvPr/>
        </p:nvSpPr>
        <p:spPr>
          <a:xfrm>
            <a:off x="1378861" y="4247395"/>
            <a:ext cx="158417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" b="0" dirty="0"/>
              <a:t>© Natalia del Rosario Rivera </a:t>
            </a:r>
            <a:r>
              <a:rPr lang="it-IT" sz="600" b="0" dirty="0" err="1"/>
              <a:t>Sánchez</a:t>
            </a:r>
            <a:endParaRPr lang="en-US" sz="600" b="0" dirty="0"/>
          </a:p>
        </p:txBody>
      </p:sp>
    </p:spTree>
    <p:extLst>
      <p:ext uri="{BB962C8B-B14F-4D97-AF65-F5344CB8AC3E}">
        <p14:creationId xmlns:p14="http://schemas.microsoft.com/office/powerpoint/2010/main" val="2862315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3">
            <a:extLst>
              <a:ext uri="{FF2B5EF4-FFF2-40B4-BE49-F238E27FC236}">
                <a16:creationId xmlns:a16="http://schemas.microsoft.com/office/drawing/2014/main" id="{E1B0A275-D97E-4883-B97A-E6FE48CEE2AD}"/>
              </a:ext>
            </a:extLst>
          </p:cNvPr>
          <p:cNvSpPr txBox="1">
            <a:spLocks/>
          </p:cNvSpPr>
          <p:nvPr/>
        </p:nvSpPr>
        <p:spPr>
          <a:xfrm>
            <a:off x="683568" y="526992"/>
            <a:ext cx="6884018" cy="557877"/>
          </a:xfrm>
          <a:prstGeom prst="rect">
            <a:avLst/>
          </a:prstGeom>
        </p:spPr>
        <p:txBody>
          <a:bodyPr/>
          <a:lstStyle>
            <a:lvl1pPr algn="ctr" defTabSz="366702" rtl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Helvetica Neue Medium" charset="0"/>
              </a:defRPr>
            </a:lvl1pPr>
            <a:lvl2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2pPr>
            <a:lvl3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3pPr>
            <a:lvl4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4pPr>
            <a:lvl5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5pPr>
            <a:lvl6pPr marL="286984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6pPr>
            <a:lvl7pPr marL="573969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7pPr>
            <a:lvl8pPr marL="860953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8pPr>
            <a:lvl9pPr marL="1147938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9pPr>
          </a:lstStyle>
          <a:p>
            <a:r>
              <a:rPr lang="it-IT" sz="1200" b="0" kern="0" dirty="0">
                <a:solidFill>
                  <a:srgbClr val="0070C0"/>
                </a:solidFill>
              </a:rPr>
              <a:t>Le sfide di un mondo che cambia</a:t>
            </a:r>
            <a:r>
              <a:rPr lang="it-IT" sz="2000" b="0" kern="0" dirty="0">
                <a:solidFill>
                  <a:srgbClr val="0070C0"/>
                </a:solidFill>
              </a:rPr>
              <a:t>: </a:t>
            </a:r>
            <a:r>
              <a:rPr lang="it-IT" sz="2000" kern="0" dirty="0">
                <a:solidFill>
                  <a:srgbClr val="0070C0"/>
                </a:solidFill>
              </a:rPr>
              <a:t>Competenze per la vita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546D8C-21B4-44E7-AE08-F5F6745C1014}"/>
              </a:ext>
            </a:extLst>
          </p:cNvPr>
          <p:cNvSpPr txBox="1"/>
          <p:nvPr/>
        </p:nvSpPr>
        <p:spPr>
          <a:xfrm>
            <a:off x="4154914" y="1635646"/>
            <a:ext cx="504056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400" b="0" dirty="0"/>
              <a:t>In quali modi può la scuola </a:t>
            </a:r>
            <a:br>
              <a:rPr lang="it-IT" sz="1400" b="0" dirty="0"/>
            </a:br>
            <a:r>
              <a:rPr lang="it-IT" sz="1400" dirty="0"/>
              <a:t>promuovere la socializzazione </a:t>
            </a:r>
            <a:br>
              <a:rPr lang="it-IT" sz="1400" b="0" dirty="0"/>
            </a:br>
            <a:r>
              <a:rPr lang="it-IT" sz="1400" b="0" dirty="0"/>
              <a:t>di attitudini e competenze sempre più </a:t>
            </a:r>
            <a:br>
              <a:rPr lang="it-IT" sz="1400" b="0" dirty="0"/>
            </a:br>
            <a:r>
              <a:rPr lang="it-IT" sz="1400" b="0" dirty="0"/>
              <a:t>indispensabili nel presente e nel futuro?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t-IT" sz="1400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400" b="0" dirty="0"/>
              <a:t>In che modo la scuola potrebbe integrare </a:t>
            </a:r>
            <a:br>
              <a:rPr lang="it-IT" sz="1400" b="0" dirty="0"/>
            </a:br>
            <a:r>
              <a:rPr lang="it-IT" sz="1400" dirty="0"/>
              <a:t>l’educazione «del cuore» e l’educazione «della mano»</a:t>
            </a:r>
            <a:br>
              <a:rPr lang="it-IT" sz="1400" dirty="0"/>
            </a:br>
            <a:r>
              <a:rPr lang="it-IT" sz="1400" b="0" dirty="0"/>
              <a:t>all’educazione della mente?</a:t>
            </a:r>
            <a:br>
              <a:rPr lang="it-IT" sz="1400" b="0" dirty="0"/>
            </a:br>
            <a:endParaRPr lang="it-IT" sz="1400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t-IT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8835FA9-02B0-4A93-90E7-A653ADD453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60" y="915566"/>
            <a:ext cx="3532240" cy="353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505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3">
            <a:extLst>
              <a:ext uri="{FF2B5EF4-FFF2-40B4-BE49-F238E27FC236}">
                <a16:creationId xmlns:a16="http://schemas.microsoft.com/office/drawing/2014/main" id="{E1B0A275-D97E-4883-B97A-E6FE48CEE2AD}"/>
              </a:ext>
            </a:extLst>
          </p:cNvPr>
          <p:cNvSpPr txBox="1">
            <a:spLocks/>
          </p:cNvSpPr>
          <p:nvPr/>
        </p:nvSpPr>
        <p:spPr>
          <a:xfrm>
            <a:off x="568302" y="699542"/>
            <a:ext cx="6884018" cy="557877"/>
          </a:xfrm>
          <a:prstGeom prst="rect">
            <a:avLst/>
          </a:prstGeom>
        </p:spPr>
        <p:txBody>
          <a:bodyPr/>
          <a:lstStyle>
            <a:lvl1pPr algn="ctr" defTabSz="366702" rtl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Helvetica Neue Medium" charset="0"/>
              </a:defRPr>
            </a:lvl1pPr>
            <a:lvl2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2pPr>
            <a:lvl3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3pPr>
            <a:lvl4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4pPr>
            <a:lvl5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5pPr>
            <a:lvl6pPr marL="286984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6pPr>
            <a:lvl7pPr marL="573969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7pPr>
            <a:lvl8pPr marL="860953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8pPr>
            <a:lvl9pPr marL="1147938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9pPr>
          </a:lstStyle>
          <a:p>
            <a:r>
              <a:rPr lang="it-IT" sz="1200" b="0" kern="0" dirty="0">
                <a:solidFill>
                  <a:srgbClr val="0070C0"/>
                </a:solidFill>
              </a:rPr>
              <a:t>Le sfide di un mondo che cambia</a:t>
            </a:r>
            <a:r>
              <a:rPr lang="it-IT" sz="2000" b="0" kern="0" dirty="0">
                <a:solidFill>
                  <a:srgbClr val="0070C0"/>
                </a:solidFill>
              </a:rPr>
              <a:t>: </a:t>
            </a:r>
            <a:r>
              <a:rPr lang="it-IT" sz="2000" kern="0" dirty="0">
                <a:solidFill>
                  <a:srgbClr val="0070C0"/>
                </a:solidFill>
              </a:rPr>
              <a:t>Educazione del carattere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546D8C-21B4-44E7-AE08-F5F6745C1014}"/>
              </a:ext>
            </a:extLst>
          </p:cNvPr>
          <p:cNvSpPr txBox="1"/>
          <p:nvPr/>
        </p:nvSpPr>
        <p:spPr>
          <a:xfrm>
            <a:off x="4283968" y="1997541"/>
            <a:ext cx="568863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600" b="0" dirty="0"/>
              <a:t>In quanti e quali </a:t>
            </a:r>
            <a:br>
              <a:rPr lang="it-IT" sz="1600" b="0" dirty="0"/>
            </a:br>
            <a:r>
              <a:rPr lang="it-IT" sz="1600" dirty="0"/>
              <a:t>modi - diretti e indiretti - </a:t>
            </a:r>
            <a:br>
              <a:rPr lang="it-IT" sz="1600" b="0" dirty="0"/>
            </a:br>
            <a:r>
              <a:rPr lang="it-IT" sz="1600" b="0" dirty="0"/>
              <a:t>può la scuola contribuire alla </a:t>
            </a:r>
            <a:br>
              <a:rPr lang="it-IT" sz="1600" b="0" dirty="0"/>
            </a:br>
            <a:r>
              <a:rPr lang="it-IT" sz="1600" b="0" dirty="0"/>
              <a:t>costruzione del carattere positivo </a:t>
            </a:r>
            <a:br>
              <a:rPr lang="it-IT" sz="1600" b="0" dirty="0"/>
            </a:br>
            <a:r>
              <a:rPr lang="it-IT" sz="1600" b="0" dirty="0"/>
              <a:t>dei propri studenti? </a:t>
            </a:r>
            <a:br>
              <a:rPr lang="it-IT" sz="1400" b="0" dirty="0"/>
            </a:br>
            <a:endParaRPr lang="it-IT" sz="1400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t-IT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1D008F-EE7E-49AE-B67D-3C932072C2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55968"/>
            <a:ext cx="5124496" cy="20882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DD410E-3C53-40B4-A838-2402AFA4BABA}"/>
              </a:ext>
            </a:extLst>
          </p:cNvPr>
          <p:cNvSpPr txBox="1"/>
          <p:nvPr/>
        </p:nvSpPr>
        <p:spPr>
          <a:xfrm>
            <a:off x="1907704" y="3844200"/>
            <a:ext cx="10801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b="0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Fonte</a:t>
            </a:r>
            <a:endParaRPr lang="en-US" sz="8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093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3">
            <a:extLst>
              <a:ext uri="{FF2B5EF4-FFF2-40B4-BE49-F238E27FC236}">
                <a16:creationId xmlns:a16="http://schemas.microsoft.com/office/drawing/2014/main" id="{E1B0A275-D97E-4883-B97A-E6FE48CEE2AD}"/>
              </a:ext>
            </a:extLst>
          </p:cNvPr>
          <p:cNvSpPr txBox="1">
            <a:spLocks/>
          </p:cNvSpPr>
          <p:nvPr/>
        </p:nvSpPr>
        <p:spPr>
          <a:xfrm>
            <a:off x="568302" y="699542"/>
            <a:ext cx="6884018" cy="557877"/>
          </a:xfrm>
          <a:prstGeom prst="rect">
            <a:avLst/>
          </a:prstGeom>
        </p:spPr>
        <p:txBody>
          <a:bodyPr/>
          <a:lstStyle>
            <a:lvl1pPr algn="ctr" defTabSz="366702" rtl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Helvetica Neue Medium" charset="0"/>
              </a:defRPr>
            </a:lvl1pPr>
            <a:lvl2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2pPr>
            <a:lvl3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3pPr>
            <a:lvl4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4pPr>
            <a:lvl5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5pPr>
            <a:lvl6pPr marL="286984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6pPr>
            <a:lvl7pPr marL="573969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7pPr>
            <a:lvl8pPr marL="860953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8pPr>
            <a:lvl9pPr marL="1147938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9pPr>
          </a:lstStyle>
          <a:p>
            <a:r>
              <a:rPr lang="it-IT" sz="1200" b="0" kern="0" dirty="0">
                <a:solidFill>
                  <a:srgbClr val="0070C0"/>
                </a:solidFill>
              </a:rPr>
              <a:t>Le sfide di un mondo che cambia</a:t>
            </a:r>
            <a:r>
              <a:rPr lang="it-IT" sz="2000" b="0" kern="0" dirty="0">
                <a:solidFill>
                  <a:srgbClr val="0070C0"/>
                </a:solidFill>
              </a:rPr>
              <a:t>: </a:t>
            </a:r>
            <a:r>
              <a:rPr lang="it-IT" sz="2000" kern="0" dirty="0">
                <a:solidFill>
                  <a:srgbClr val="0070C0"/>
                </a:solidFill>
              </a:rPr>
              <a:t>Raccordo tra le sfere di vita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546D8C-21B4-44E7-AE08-F5F6745C1014}"/>
              </a:ext>
            </a:extLst>
          </p:cNvPr>
          <p:cNvSpPr txBox="1"/>
          <p:nvPr/>
        </p:nvSpPr>
        <p:spPr>
          <a:xfrm>
            <a:off x="4211960" y="2105261"/>
            <a:ext cx="568863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600" b="0" dirty="0"/>
              <a:t>In che modo può la scuola costruire </a:t>
            </a:r>
            <a:br>
              <a:rPr lang="it-IT" sz="1600" b="0" dirty="0"/>
            </a:br>
            <a:r>
              <a:rPr lang="it-IT" sz="1600" b="0" dirty="0"/>
              <a:t>nuovi </a:t>
            </a:r>
            <a:r>
              <a:rPr lang="it-IT" sz="1600" dirty="0"/>
              <a:t>spazi di incontro tra le sfere </a:t>
            </a:r>
            <a:br>
              <a:rPr lang="it-IT" sz="1600" dirty="0"/>
            </a:br>
            <a:r>
              <a:rPr lang="it-IT" sz="1600" dirty="0"/>
              <a:t>famigliare, amicale, e personale</a:t>
            </a:r>
            <a:r>
              <a:rPr lang="it-IT" sz="1600" b="0" dirty="0"/>
              <a:t> </a:t>
            </a:r>
            <a:br>
              <a:rPr lang="it-IT" sz="1600" b="0" dirty="0"/>
            </a:br>
            <a:r>
              <a:rPr lang="it-IT" sz="1600" b="0" dirty="0"/>
              <a:t>vissute dai ragazzi? </a:t>
            </a:r>
            <a:br>
              <a:rPr lang="it-IT" sz="1600" b="0" dirty="0"/>
            </a:br>
            <a:endParaRPr lang="it-IT" sz="1600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t-IT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DD410E-3C53-40B4-A838-2402AFA4BABA}"/>
              </a:ext>
            </a:extLst>
          </p:cNvPr>
          <p:cNvSpPr txBox="1"/>
          <p:nvPr/>
        </p:nvSpPr>
        <p:spPr>
          <a:xfrm>
            <a:off x="2051720" y="4228515"/>
            <a:ext cx="172819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 b="0" dirty="0"/>
              <a:t>© </a:t>
            </a:r>
            <a:r>
              <a:rPr lang="it-IT" sz="700" b="0" dirty="0" err="1"/>
              <a:t>Lpuis</a:t>
            </a:r>
            <a:r>
              <a:rPr lang="it-IT" sz="700" b="0" dirty="0"/>
              <a:t> </a:t>
            </a:r>
            <a:r>
              <a:rPr lang="it-IT" sz="700" b="0" dirty="0" err="1"/>
              <a:t>Gerke</a:t>
            </a:r>
            <a:endParaRPr lang="en-US" sz="700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8D9847-D560-41D4-A34E-47D791AE14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44418"/>
            <a:ext cx="4981275" cy="255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09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3">
            <a:extLst>
              <a:ext uri="{FF2B5EF4-FFF2-40B4-BE49-F238E27FC236}">
                <a16:creationId xmlns:a16="http://schemas.microsoft.com/office/drawing/2014/main" id="{E1B0A275-D97E-4883-B97A-E6FE48CEE2AD}"/>
              </a:ext>
            </a:extLst>
          </p:cNvPr>
          <p:cNvSpPr txBox="1">
            <a:spLocks/>
          </p:cNvSpPr>
          <p:nvPr/>
        </p:nvSpPr>
        <p:spPr>
          <a:xfrm>
            <a:off x="13867" y="577181"/>
            <a:ext cx="8396186" cy="557877"/>
          </a:xfrm>
          <a:prstGeom prst="rect">
            <a:avLst/>
          </a:prstGeom>
        </p:spPr>
        <p:txBody>
          <a:bodyPr/>
          <a:lstStyle>
            <a:lvl1pPr algn="ctr" defTabSz="366702" rtl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Helvetica Neue Medium" charset="0"/>
              </a:defRPr>
            </a:lvl1pPr>
            <a:lvl2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2pPr>
            <a:lvl3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3pPr>
            <a:lvl4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4pPr>
            <a:lvl5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5pPr>
            <a:lvl6pPr marL="286984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6pPr>
            <a:lvl7pPr marL="573969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7pPr>
            <a:lvl8pPr marL="860953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8pPr>
            <a:lvl9pPr marL="1147938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9pPr>
          </a:lstStyle>
          <a:p>
            <a:r>
              <a:rPr lang="it-IT" sz="1200" b="0" kern="0" dirty="0">
                <a:solidFill>
                  <a:srgbClr val="0070C0"/>
                </a:solidFill>
              </a:rPr>
              <a:t>Le sfide di un mondo che cambia</a:t>
            </a:r>
            <a:r>
              <a:rPr lang="it-IT" sz="2000" b="0" kern="0" dirty="0">
                <a:solidFill>
                  <a:srgbClr val="0070C0"/>
                </a:solidFill>
              </a:rPr>
              <a:t>: </a:t>
            </a:r>
            <a:r>
              <a:rPr lang="it-IT" sz="1800" kern="0" dirty="0">
                <a:solidFill>
                  <a:srgbClr val="0070C0"/>
                </a:solidFill>
              </a:rPr>
              <a:t>Raccordo tra lo sviluppo del talento    </a:t>
            </a:r>
            <a:br>
              <a:rPr lang="it-IT" sz="1800" kern="0" dirty="0">
                <a:solidFill>
                  <a:srgbClr val="0070C0"/>
                </a:solidFill>
              </a:rPr>
            </a:br>
            <a:r>
              <a:rPr lang="it-IT" sz="1800" kern="0" dirty="0">
                <a:solidFill>
                  <a:srgbClr val="0070C0"/>
                </a:solidFill>
              </a:rPr>
              <a:t>                                               personale e l’orientamento alla collettività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546D8C-21B4-44E7-AE08-F5F6745C1014}"/>
              </a:ext>
            </a:extLst>
          </p:cNvPr>
          <p:cNvSpPr txBox="1"/>
          <p:nvPr/>
        </p:nvSpPr>
        <p:spPr>
          <a:xfrm>
            <a:off x="4211960" y="1819427"/>
            <a:ext cx="56886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400" b="0" dirty="0"/>
              <a:t>In quali modi può la scuola supportare </a:t>
            </a:r>
            <a:br>
              <a:rPr lang="it-IT" sz="1400" b="0" dirty="0"/>
            </a:br>
            <a:r>
              <a:rPr lang="it-IT" sz="1400" b="0" dirty="0"/>
              <a:t>i ragazzi nella </a:t>
            </a:r>
            <a:r>
              <a:rPr lang="it-IT" sz="1400" dirty="0"/>
              <a:t>scoperta dei propri talenti </a:t>
            </a:r>
            <a:br>
              <a:rPr lang="it-IT" sz="1400" dirty="0"/>
            </a:br>
            <a:r>
              <a:rPr lang="it-IT" sz="1400" dirty="0"/>
              <a:t>e vocazioni</a:t>
            </a:r>
            <a:r>
              <a:rPr lang="it-IT" sz="1400" b="0" dirty="0"/>
              <a:t>? </a:t>
            </a:r>
            <a:br>
              <a:rPr lang="it-IT" sz="1400" b="0" dirty="0"/>
            </a:br>
            <a:endParaRPr lang="it-IT" sz="1400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400" b="0" dirty="0"/>
              <a:t>In quali modi essa insegna</a:t>
            </a:r>
            <a:br>
              <a:rPr lang="it-IT" sz="1400" b="0" dirty="0"/>
            </a:br>
            <a:r>
              <a:rPr lang="it-IT" sz="1400" b="0" dirty="0"/>
              <a:t>a concepirli e </a:t>
            </a:r>
            <a:r>
              <a:rPr lang="it-IT" sz="1400" dirty="0"/>
              <a:t>spenderli per la collettività</a:t>
            </a:r>
            <a:r>
              <a:rPr lang="it-IT" sz="1400" b="0" dirty="0"/>
              <a:t>?</a:t>
            </a:r>
            <a:br>
              <a:rPr lang="it-IT" sz="1400" b="0" dirty="0"/>
            </a:br>
            <a:endParaRPr lang="it-IT" sz="1400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t-IT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DD410E-3C53-40B4-A838-2402AFA4BABA}"/>
              </a:ext>
            </a:extLst>
          </p:cNvPr>
          <p:cNvSpPr txBox="1"/>
          <p:nvPr/>
        </p:nvSpPr>
        <p:spPr>
          <a:xfrm>
            <a:off x="1547664" y="4297141"/>
            <a:ext cx="172819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 b="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Fonte</a:t>
            </a:r>
            <a:endParaRPr lang="en-US" sz="700" b="0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5F7FFD-DD87-4535-B5F3-69A4EC355A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70" y="1271838"/>
            <a:ext cx="3784513" cy="299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154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3">
            <a:extLst>
              <a:ext uri="{FF2B5EF4-FFF2-40B4-BE49-F238E27FC236}">
                <a16:creationId xmlns:a16="http://schemas.microsoft.com/office/drawing/2014/main" id="{E1B0A275-D97E-4883-B97A-E6FE48CEE2AD}"/>
              </a:ext>
            </a:extLst>
          </p:cNvPr>
          <p:cNvSpPr txBox="1">
            <a:spLocks/>
          </p:cNvSpPr>
          <p:nvPr/>
        </p:nvSpPr>
        <p:spPr>
          <a:xfrm>
            <a:off x="13867" y="577181"/>
            <a:ext cx="8396186" cy="557877"/>
          </a:xfrm>
          <a:prstGeom prst="rect">
            <a:avLst/>
          </a:prstGeom>
        </p:spPr>
        <p:txBody>
          <a:bodyPr/>
          <a:lstStyle>
            <a:lvl1pPr algn="ctr" defTabSz="366702" rtl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Helvetica Neue Medium" charset="0"/>
              </a:defRPr>
            </a:lvl1pPr>
            <a:lvl2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2pPr>
            <a:lvl3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3pPr>
            <a:lvl4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4pPr>
            <a:lvl5pPr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5pPr>
            <a:lvl6pPr marL="286984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6pPr>
            <a:lvl7pPr marL="573969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7pPr>
            <a:lvl8pPr marL="860953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8pPr>
            <a:lvl9pPr marL="1147938" algn="ctr" defTabSz="366702" rtl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Neue Medium" charset="0"/>
                <a:ea typeface="Helvetica Neue Medium" charset="0"/>
                <a:cs typeface="Helvetica Neue Medium" charset="0"/>
                <a:sym typeface="Helvetica Neue Medium" charset="0"/>
              </a:defRPr>
            </a:lvl9pPr>
          </a:lstStyle>
          <a:p>
            <a:r>
              <a:rPr lang="it-IT" sz="1200" b="0" kern="0" dirty="0">
                <a:solidFill>
                  <a:srgbClr val="0070C0"/>
                </a:solidFill>
              </a:rPr>
              <a:t>Le sfide di un mondo che cambia</a:t>
            </a:r>
            <a:r>
              <a:rPr lang="it-IT" sz="2000" b="0" kern="0" dirty="0">
                <a:solidFill>
                  <a:srgbClr val="0070C0"/>
                </a:solidFill>
              </a:rPr>
              <a:t>: </a:t>
            </a:r>
            <a:r>
              <a:rPr lang="it-IT" sz="2000" kern="0" dirty="0">
                <a:solidFill>
                  <a:srgbClr val="0070C0"/>
                </a:solidFill>
              </a:rPr>
              <a:t>Padronanza e </a:t>
            </a:r>
            <a:r>
              <a:rPr lang="it-IT" sz="2000" kern="0" dirty="0" err="1">
                <a:solidFill>
                  <a:srgbClr val="0070C0"/>
                </a:solidFill>
              </a:rPr>
              <a:t>ottimalità</a:t>
            </a:r>
            <a:r>
              <a:rPr lang="it-IT" sz="2000" kern="0" dirty="0">
                <a:solidFill>
                  <a:srgbClr val="0070C0"/>
                </a:solidFill>
              </a:rPr>
              <a:t> tecnologica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546D8C-21B4-44E7-AE08-F5F6745C1014}"/>
              </a:ext>
            </a:extLst>
          </p:cNvPr>
          <p:cNvSpPr txBox="1"/>
          <p:nvPr/>
        </p:nvSpPr>
        <p:spPr>
          <a:xfrm>
            <a:off x="3347864" y="1620108"/>
            <a:ext cx="662473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400" dirty="0"/>
              <a:t>In quali modi si rapporta la scuola</a:t>
            </a:r>
            <a:br>
              <a:rPr lang="it-IT" sz="1400" b="0" dirty="0"/>
            </a:br>
            <a:r>
              <a:rPr lang="it-IT" sz="1400" b="0" dirty="0"/>
              <a:t>con la rivoluzione tecnologica in corso?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t-IT" sz="1400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400" b="0" dirty="0"/>
              <a:t>In quali modi può la scuola trasferire </a:t>
            </a:r>
            <a:br>
              <a:rPr lang="it-IT" sz="1400" b="0" dirty="0"/>
            </a:br>
            <a:r>
              <a:rPr lang="it-IT" sz="1400" b="0" dirty="0"/>
              <a:t>ai giovani padronanza e </a:t>
            </a:r>
            <a:r>
              <a:rPr lang="it-IT" sz="1400" b="0" dirty="0" err="1"/>
              <a:t>ottimalità</a:t>
            </a:r>
            <a:r>
              <a:rPr lang="it-IT" sz="1400" b="0" dirty="0"/>
              <a:t> </a:t>
            </a:r>
            <a:br>
              <a:rPr lang="it-IT" sz="1400" b="0" dirty="0"/>
            </a:br>
            <a:r>
              <a:rPr lang="it-IT" sz="1400" b="0" dirty="0"/>
              <a:t>nell’</a:t>
            </a:r>
            <a:r>
              <a:rPr lang="it-IT" sz="1400" dirty="0"/>
              <a:t>utilizzo quotidiano </a:t>
            </a:r>
            <a:r>
              <a:rPr lang="it-IT" sz="1400" b="0" dirty="0"/>
              <a:t>della tecnologia? </a:t>
            </a:r>
            <a:br>
              <a:rPr lang="it-IT" sz="1400" b="0" dirty="0"/>
            </a:br>
            <a:br>
              <a:rPr lang="it-IT" sz="1400" b="0" dirty="0"/>
            </a:br>
            <a:endParaRPr lang="it-IT" sz="1400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t-IT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DD410E-3C53-40B4-A838-2402AFA4BABA}"/>
              </a:ext>
            </a:extLst>
          </p:cNvPr>
          <p:cNvSpPr txBox="1"/>
          <p:nvPr/>
        </p:nvSpPr>
        <p:spPr>
          <a:xfrm>
            <a:off x="2051719" y="4128487"/>
            <a:ext cx="172819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" b="0" dirty="0"/>
              <a:t>© </a:t>
            </a:r>
            <a:r>
              <a:rPr lang="it-IT" sz="700" b="0" dirty="0" err="1"/>
              <a:t>Getty</a:t>
            </a:r>
            <a:r>
              <a:rPr lang="it-IT" sz="700" b="0" dirty="0"/>
              <a:t> Images</a:t>
            </a:r>
            <a:endParaRPr lang="en-US" sz="700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03C586-8534-4321-8DBC-1C23FB548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13" y="1476537"/>
            <a:ext cx="4219195" cy="2641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289533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FFFFFF"/>
      </a:accent3>
      <a:accent4>
        <a:srgbClr val="000000"/>
      </a:accent4>
      <a:accent5>
        <a:srgbClr val="AACEFF"/>
      </a:accent5>
      <a:accent6>
        <a:srgbClr val="13D1BB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"/>
        <a:ea typeface="Helvetica Neue"/>
        <a:cs typeface="Helvetica Neu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miter lim="4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50800" tIns="50800" rIns="50800" bIns="50800" numCol="1" anchor="ctr" anchorCtr="0" compatLnSpc="1">
        <a:prstTxWarp prst="textNoShape">
          <a:avLst/>
        </a:prstTxWarp>
        <a:spAutoFit/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altLang="it-IT" sz="24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" charset="0"/>
            <a:ea typeface="Helvetica Neue" charset="0"/>
            <a:cs typeface="Helvetica Neue" charset="0"/>
            <a:sym typeface="Helvetica Neu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miter lim="4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50800" tIns="50800" rIns="50800" bIns="50800" numCol="1" anchor="ctr" anchorCtr="0" compatLnSpc="1">
        <a:prstTxWarp prst="textNoShape">
          <a:avLst/>
        </a:prstTxWarp>
        <a:spAutoFit/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altLang="it-IT" sz="24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" charset="0"/>
            <a:ea typeface="Helvetica Neue" charset="0"/>
            <a:cs typeface="Helvetica Neue" charset="0"/>
            <a:sym typeface="Helvetica Neue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FFFFFF"/>
      </a:accent3>
      <a:accent4>
        <a:srgbClr val="000000"/>
      </a:accent4>
      <a:accent5>
        <a:srgbClr val="AACEFF"/>
      </a:accent5>
      <a:accent6>
        <a:srgbClr val="13D1BB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237</Words>
  <Application>Microsoft Office PowerPoint</Application>
  <PresentationFormat>On-screen Show (16:9)</PresentationFormat>
  <Paragraphs>44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Century Gothic</vt:lpstr>
      <vt:lpstr>COCOGOOSE</vt:lpstr>
      <vt:lpstr>Helvetica Neue</vt:lpstr>
      <vt:lpstr>Helvetica Neue Light</vt:lpstr>
      <vt:lpstr>Helvetica Neue Medium</vt:lpstr>
      <vt:lpstr>Wingdings</vt:lpstr>
      <vt:lpstr>White</vt:lpstr>
      <vt:lpstr>PowerPoint Presentation</vt:lpstr>
      <vt:lpstr>Premessa: la voce gli studenti per il futuro di tutti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Conclusione: la parola agli studenti che hanno a cuore il mondo</vt:lpstr>
      <vt:lpstr>Grazie!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Silvia Francario</dc:creator>
  <cp:lastModifiedBy>Filippo Dal Fiore</cp:lastModifiedBy>
  <cp:revision>72</cp:revision>
  <dcterms:modified xsi:type="dcterms:W3CDTF">2020-03-23T11:23:36Z</dcterms:modified>
</cp:coreProperties>
</file>